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9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9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3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6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6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4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0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9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0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7AC46-2196-954E-A313-9A43D1531473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77256-669D-8C4B-9BAF-A8185605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0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18" y="815602"/>
            <a:ext cx="576878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Driving Operational Performance and Consolidation with Adaptive Planning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918" y="2860488"/>
            <a:ext cx="6400800" cy="1752600"/>
          </a:xfrm>
        </p:spPr>
        <p:txBody>
          <a:bodyPr/>
          <a:lstStyle/>
          <a:p>
            <a:r>
              <a:rPr lang="en-US" dirty="0" smtClean="0"/>
              <a:t>Jim Roller, CFO, </a:t>
            </a:r>
            <a:r>
              <a:rPr lang="en-US" dirty="0" err="1" smtClean="0"/>
              <a:t>SyntheZyme</a:t>
            </a:r>
            <a:r>
              <a:rPr lang="en-US" dirty="0" smtClean="0"/>
              <a:t> and former CFO, Jaguar Mining</a:t>
            </a:r>
          </a:p>
          <a:p>
            <a:r>
              <a:rPr lang="en-US" dirty="0" smtClean="0"/>
              <a:t>Bob Katz, CEO, FACT Services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32810" y="6045973"/>
            <a:ext cx="2111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Copyright 2013 FACT Services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Planning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Reviewed available CPM packages either mostly Enterprise solutions (too expensive, slow to implement, required staffing support) or developing CPM mid-range solutions (Budget Maestro, Host Analytics, etc.)</a:t>
            </a:r>
          </a:p>
          <a:p>
            <a:r>
              <a:rPr lang="en-US" dirty="0" smtClean="0"/>
              <a:t>Chose Adaptive Planning (V2.0)</a:t>
            </a:r>
          </a:p>
          <a:p>
            <a:pPr lvl="1"/>
            <a:r>
              <a:rPr lang="en-US" dirty="0" smtClean="0"/>
              <a:t>Low cost (what’s SAAS)</a:t>
            </a:r>
          </a:p>
          <a:p>
            <a:pPr lvl="1"/>
            <a:r>
              <a:rPr lang="en-US" dirty="0" smtClean="0"/>
              <a:t>Easy to implement</a:t>
            </a:r>
          </a:p>
          <a:p>
            <a:pPr lvl="1"/>
            <a:r>
              <a:rPr lang="en-US" dirty="0" smtClean="0"/>
              <a:t>No infrastructure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84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Justification Challenge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prior experience with Adaptive</a:t>
            </a:r>
          </a:p>
          <a:p>
            <a:r>
              <a:rPr lang="en-US" dirty="0" smtClean="0"/>
              <a:t>No idea how long to build/replace</a:t>
            </a:r>
          </a:p>
          <a:p>
            <a:r>
              <a:rPr lang="en-US" dirty="0" smtClean="0"/>
              <a:t>Cost – implementation + write-off Excel model</a:t>
            </a:r>
          </a:p>
          <a:p>
            <a:r>
              <a:rPr lang="en-US" dirty="0" smtClean="0"/>
              <a:t>Signoff</a:t>
            </a:r>
          </a:p>
          <a:p>
            <a:pPr lvl="1"/>
            <a:r>
              <a:rPr lang="en-US" dirty="0" smtClean="0"/>
              <a:t>HQ: CEO/CFO/Controller</a:t>
            </a:r>
          </a:p>
          <a:p>
            <a:pPr lvl="1"/>
            <a:r>
              <a:rPr lang="en-US" dirty="0" smtClean="0"/>
              <a:t>Brazil: COO/Controller/FP&amp;A/Reporting Mgr.</a:t>
            </a:r>
          </a:p>
          <a:p>
            <a:pPr lvl="1"/>
            <a:r>
              <a:rPr lang="en-US" dirty="0" smtClean="0"/>
              <a:t>Public accountants</a:t>
            </a:r>
          </a:p>
          <a:p>
            <a:pPr lvl="1"/>
            <a:r>
              <a:rPr lang="en-US" dirty="0" smtClean="0"/>
              <a:t>Outside auditors</a:t>
            </a:r>
          </a:p>
          <a:p>
            <a:r>
              <a:rPr lang="en-US" dirty="0" smtClean="0"/>
              <a:t>The critical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58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Implementation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Get accurate actuals (i.e. mirror the Excel results)</a:t>
            </a:r>
          </a:p>
          <a:p>
            <a:pPr lvl="1"/>
            <a:r>
              <a:rPr lang="en-US" dirty="0" smtClean="0"/>
              <a:t>Consolidation</a:t>
            </a:r>
          </a:p>
          <a:p>
            <a:pPr lvl="2"/>
            <a:r>
              <a:rPr lang="en-US" dirty="0" smtClean="0"/>
              <a:t>All reporting in US$</a:t>
            </a:r>
          </a:p>
          <a:p>
            <a:pPr lvl="2"/>
            <a:r>
              <a:rPr lang="en-US" dirty="0" smtClean="0"/>
              <a:t>Map internal reporting to external requirements</a:t>
            </a:r>
          </a:p>
          <a:p>
            <a:pPr lvl="2"/>
            <a:r>
              <a:rPr lang="en-US" dirty="0" err="1" smtClean="0"/>
              <a:t>MetaData</a:t>
            </a:r>
            <a:r>
              <a:rPr lang="en-US" dirty="0" smtClean="0"/>
              <a:t> Design</a:t>
            </a:r>
          </a:p>
          <a:p>
            <a:pPr lvl="3"/>
            <a:r>
              <a:rPr lang="en-US" dirty="0" smtClean="0"/>
              <a:t>Develop organization (plan) structure to support business/operational and fiscal (C$GAAP) reporting requirements</a:t>
            </a:r>
          </a:p>
          <a:p>
            <a:pPr lvl="3"/>
            <a:r>
              <a:rPr lang="en-US" dirty="0" smtClean="0"/>
              <a:t>Integrate differing charts of accounts, definitions</a:t>
            </a:r>
          </a:p>
          <a:p>
            <a:pPr lvl="2"/>
            <a:r>
              <a:rPr lang="en-US" dirty="0" smtClean="0"/>
              <a:t>Organizational Design</a:t>
            </a:r>
          </a:p>
          <a:p>
            <a:pPr lvl="3"/>
            <a:r>
              <a:rPr lang="en-US" dirty="0" smtClean="0"/>
              <a:t>Support Legal/Accounting Reporting and Operational Reporting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3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Implementation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the operational planning/forecast right</a:t>
            </a:r>
          </a:p>
          <a:p>
            <a:pPr lvl="1"/>
            <a:r>
              <a:rPr lang="en-US" dirty="0" smtClean="0"/>
              <a:t>Operating Model</a:t>
            </a:r>
          </a:p>
          <a:p>
            <a:pPr lvl="1"/>
            <a:r>
              <a:rPr lang="en-US" dirty="0" smtClean="0"/>
              <a:t>Operating Metrics</a:t>
            </a:r>
          </a:p>
          <a:p>
            <a:pPr lvl="1"/>
            <a:r>
              <a:rPr lang="en-US" dirty="0" smtClean="0"/>
              <a:t>Sales Model</a:t>
            </a:r>
          </a:p>
          <a:p>
            <a:pPr lvl="1"/>
            <a:r>
              <a:rPr lang="en-US" dirty="0" smtClean="0"/>
              <a:t>Capital and mine development</a:t>
            </a:r>
          </a:p>
          <a:p>
            <a:pPr lvl="1"/>
            <a:r>
              <a:rPr lang="en-US" dirty="0" smtClean="0"/>
              <a:t>Allocations</a:t>
            </a:r>
          </a:p>
          <a:p>
            <a:pPr lvl="1"/>
            <a:r>
              <a:rPr lang="en-US" dirty="0" smtClean="0"/>
              <a:t>Tax planning</a:t>
            </a:r>
          </a:p>
          <a:p>
            <a:pPr lvl="1"/>
            <a:r>
              <a:rPr lang="en-US" dirty="0" smtClean="0"/>
              <a:t>Financial Statements (IS, BS, SCF) from Phase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54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</a:t>
            </a:r>
            <a:r>
              <a:rPr lang="en-US" dirty="0" smtClean="0"/>
              <a:t>ew projects, mine and plant locations</a:t>
            </a:r>
          </a:p>
          <a:p>
            <a:r>
              <a:rPr lang="en-US" dirty="0" smtClean="0"/>
              <a:t>New operating logic</a:t>
            </a:r>
          </a:p>
          <a:p>
            <a:r>
              <a:rPr lang="en-US" dirty="0" smtClean="0"/>
              <a:t>New financing methods</a:t>
            </a:r>
          </a:p>
          <a:p>
            <a:r>
              <a:rPr lang="en-US" dirty="0" smtClean="0"/>
              <a:t>Detailed capital planning</a:t>
            </a:r>
          </a:p>
          <a:p>
            <a:r>
              <a:rPr lang="en-US" dirty="0" smtClean="0"/>
              <a:t>Life of mine calculations (amortization)</a:t>
            </a:r>
          </a:p>
          <a:p>
            <a:r>
              <a:rPr lang="en-US" dirty="0" smtClean="0"/>
              <a:t>New Brazilian entity structure</a:t>
            </a:r>
          </a:p>
          <a:p>
            <a:r>
              <a:rPr lang="en-US" dirty="0" smtClean="0"/>
              <a:t>US GAAP reporting structure</a:t>
            </a:r>
          </a:p>
          <a:p>
            <a:r>
              <a:rPr lang="en-US" dirty="0" smtClean="0"/>
              <a:t>IFRS reporting structure</a:t>
            </a:r>
          </a:p>
          <a:p>
            <a:r>
              <a:rPr lang="en-US" dirty="0" smtClean="0"/>
              <a:t>Canadian, Brazilian tax logic</a:t>
            </a:r>
          </a:p>
          <a:p>
            <a:r>
              <a:rPr lang="en-US" dirty="0" smtClean="0"/>
              <a:t>Reporting – reconciliation reports, variance analysis reporting</a:t>
            </a:r>
          </a:p>
          <a:p>
            <a:r>
              <a:rPr lang="en-US" dirty="0" smtClean="0"/>
              <a:t>Replace internal budgeting systems, upgrade to Connection/Discovery/Consolidations products when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87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Jaguar Project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9300" indent="-533400">
              <a:buSzPct val="171000"/>
              <a:buFont typeface="Gill Sans" charset="0"/>
              <a:buChar char="•"/>
              <a:defRPr/>
            </a:pPr>
            <a:r>
              <a:rPr lang="ja-JP" altLang="en-US" dirty="0">
                <a:latin typeface="Arial"/>
                <a:cs typeface="Gill Sans" charset="0"/>
                <a:sym typeface="Gill Sans" charset="0"/>
              </a:rPr>
              <a:t>“</a:t>
            </a:r>
            <a:r>
              <a:rPr lang="en-US" dirty="0">
                <a:latin typeface="Gill Sans" charset="0"/>
                <a:cs typeface="Gill Sans" charset="0"/>
                <a:sym typeface="Gill Sans" charset="0"/>
              </a:rPr>
              <a:t>Adaptive</a:t>
            </a:r>
            <a:r>
              <a:rPr lang="ja-JP" altLang="en-US" dirty="0">
                <a:latin typeface="Arial"/>
                <a:cs typeface="Gill Sans" charset="0"/>
                <a:sym typeface="Gill Sans" charset="0"/>
              </a:rPr>
              <a:t>’</a:t>
            </a:r>
            <a:r>
              <a:rPr lang="en-US" dirty="0">
                <a:latin typeface="Gill Sans" charset="0"/>
                <a:cs typeface="Gill Sans" charset="0"/>
                <a:sym typeface="Gill Sans" charset="0"/>
              </a:rPr>
              <a:t>s flexible and collaborative solution proved a better fit for our diverse and growing reporting requirements.</a:t>
            </a:r>
            <a:r>
              <a:rPr lang="ja-JP" altLang="en-US" dirty="0">
                <a:latin typeface="Arial"/>
                <a:cs typeface="Gill Sans" charset="0"/>
                <a:sym typeface="Gill Sans" charset="0"/>
              </a:rPr>
              <a:t>”</a:t>
            </a:r>
            <a:r>
              <a:rPr lang="en-US" dirty="0">
                <a:latin typeface="Gill Sans" charset="0"/>
                <a:cs typeface="Gill Sans" charset="0"/>
                <a:sym typeface="Gill Sans" charset="0"/>
              </a:rPr>
              <a:t> </a:t>
            </a:r>
            <a:r>
              <a:rPr lang="en-US" dirty="0" err="1">
                <a:latin typeface="Gill Sans" charset="0"/>
                <a:cs typeface="Gill Sans" charset="0"/>
                <a:sym typeface="Gill Sans" charset="0"/>
              </a:rPr>
              <a:t>Cleber</a:t>
            </a:r>
            <a:r>
              <a:rPr lang="en-US" dirty="0">
                <a:latin typeface="Gill Sans" charset="0"/>
                <a:cs typeface="Gill Sans" charset="0"/>
                <a:sym typeface="Gill Sans" charset="0"/>
              </a:rPr>
              <a:t> </a:t>
            </a:r>
            <a:r>
              <a:rPr lang="en-US" dirty="0" err="1">
                <a:latin typeface="Gill Sans" charset="0"/>
                <a:cs typeface="Gill Sans" charset="0"/>
                <a:sym typeface="Gill Sans" charset="0"/>
              </a:rPr>
              <a:t>Macedo</a:t>
            </a:r>
            <a:r>
              <a:rPr lang="en-US" dirty="0">
                <a:latin typeface="Gill Sans" charset="0"/>
                <a:cs typeface="Gill Sans" charset="0"/>
                <a:sym typeface="Gill Sans" charset="0"/>
              </a:rPr>
              <a:t>, MSOL CFO </a:t>
            </a:r>
            <a:r>
              <a:rPr lang="en-US" dirty="0" smtClean="0">
                <a:latin typeface="Gill Sans" charset="0"/>
                <a:cs typeface="Gill Sans" charset="0"/>
                <a:sym typeface="Gill Sans" charset="0"/>
              </a:rPr>
              <a:t>(</a:t>
            </a:r>
            <a:r>
              <a:rPr lang="en-US" dirty="0" err="1" smtClean="0">
                <a:latin typeface="Gill Sans" charset="0"/>
                <a:cs typeface="Gill Sans" charset="0"/>
                <a:sym typeface="Gill Sans" charset="0"/>
              </a:rPr>
              <a:t>Brasil</a:t>
            </a:r>
            <a:r>
              <a:rPr lang="en-US" dirty="0" smtClean="0">
                <a:latin typeface="Gill Sans" charset="0"/>
                <a:cs typeface="Gill Sans" charset="0"/>
                <a:sym typeface="Gill Sans" charset="0"/>
              </a:rPr>
              <a:t>)</a:t>
            </a:r>
            <a:endParaRPr lang="en-US" dirty="0">
              <a:latin typeface="Gill Sans" charset="0"/>
              <a:sym typeface="Gill Sans" charset="0"/>
            </a:endParaRPr>
          </a:p>
          <a:p>
            <a:pPr marL="749300" indent="-533400">
              <a:spcBef>
                <a:spcPts val="3500"/>
              </a:spcBef>
              <a:buSzPct val="171000"/>
              <a:buFont typeface="Gill Sans" charset="0"/>
              <a:buChar char="•"/>
              <a:defRPr/>
            </a:pPr>
            <a:r>
              <a:rPr lang="ja-JP" altLang="en-US" dirty="0">
                <a:latin typeface="Arial"/>
                <a:cs typeface="Gill Sans" charset="0"/>
                <a:sym typeface="Gill Sans" charset="0"/>
              </a:rPr>
              <a:t>“</a:t>
            </a:r>
            <a:r>
              <a:rPr lang="en-US" dirty="0">
                <a:latin typeface="Gill Sans" charset="0"/>
                <a:cs typeface="Gill Sans" charset="0"/>
                <a:sym typeface="Gill Sans" charset="0"/>
              </a:rPr>
              <a:t>Jaguar Mining</a:t>
            </a:r>
            <a:r>
              <a:rPr lang="ja-JP" altLang="en-US" dirty="0">
                <a:latin typeface="Arial"/>
                <a:cs typeface="Gill Sans" charset="0"/>
                <a:sym typeface="Gill Sans" charset="0"/>
              </a:rPr>
              <a:t>’</a:t>
            </a:r>
            <a:r>
              <a:rPr lang="en-US" dirty="0">
                <a:latin typeface="Gill Sans" charset="0"/>
                <a:cs typeface="Gill Sans" charset="0"/>
                <a:sym typeface="Gill Sans" charset="0"/>
              </a:rPr>
              <a:t>s collaboration with Bob Katz... and Adaptive Planning has proven a smart decision</a:t>
            </a:r>
            <a:r>
              <a:rPr lang="ja-JP" altLang="en-US" dirty="0">
                <a:latin typeface="Arial"/>
                <a:cs typeface="Gill Sans" charset="0"/>
                <a:sym typeface="Gill Sans" charset="0"/>
              </a:rPr>
              <a:t>”</a:t>
            </a:r>
            <a:r>
              <a:rPr lang="en-US" dirty="0">
                <a:latin typeface="Gill Sans" charset="0"/>
                <a:cs typeface="Gill Sans" charset="0"/>
                <a:sym typeface="Gill Sans" charset="0"/>
              </a:rPr>
              <a:t> Jim Roller, CFO, Jaguar </a:t>
            </a:r>
            <a:r>
              <a:rPr lang="en-US" dirty="0" smtClean="0">
                <a:latin typeface="Gill Sans" charset="0"/>
                <a:cs typeface="Gill Sans" charset="0"/>
                <a:sym typeface="Gill Sans" charset="0"/>
              </a:rPr>
              <a:t>Mining, Inc.</a:t>
            </a:r>
            <a:endParaRPr lang="en-US" dirty="0">
              <a:latin typeface="Gill Sans" charset="0"/>
              <a:sym typeface="Gill San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88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</a:t>
            </a:r>
            <a:r>
              <a:rPr lang="en-US" dirty="0" err="1" smtClean="0"/>
              <a:t>Learnings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 senior management, across multiple functions if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Implementation partner and vendor support more important than feature 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a champion or business owner for the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clear project goals and an action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possible, seek on site development, reduces cost of ownership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Communicate project status regularly to address issues as they develop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inclusive w/o compromising project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Limit initial project scope (KISS) using “Lean Start-up”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Keeping it real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6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77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Jim Roller</a:t>
            </a:r>
          </a:p>
          <a:p>
            <a:pPr lvl="1"/>
            <a:r>
              <a:rPr lang="en-US" dirty="0" smtClean="0"/>
              <a:t>Current CFO, </a:t>
            </a:r>
            <a:r>
              <a:rPr lang="en-US" dirty="0" err="1" smtClean="0"/>
              <a:t>SyntheZyme</a:t>
            </a:r>
            <a:r>
              <a:rPr lang="en-US" dirty="0" smtClean="0"/>
              <a:t> Inc., biotech JV in NYC</a:t>
            </a:r>
          </a:p>
          <a:p>
            <a:pPr lvl="1"/>
            <a:r>
              <a:rPr lang="en-US" dirty="0" smtClean="0"/>
              <a:t>Former CFO, Jaguar Mining, Concord, NH 2004 – 2013</a:t>
            </a:r>
          </a:p>
          <a:p>
            <a:pPr lvl="1"/>
            <a:r>
              <a:rPr lang="en-US" dirty="0" smtClean="0"/>
              <a:t>Financial Accounting Standards Board, Norwalk, CT</a:t>
            </a:r>
          </a:p>
          <a:p>
            <a:r>
              <a:rPr lang="en-US" dirty="0" smtClean="0"/>
              <a:t>Bob Katz</a:t>
            </a:r>
          </a:p>
          <a:p>
            <a:pPr lvl="1"/>
            <a:r>
              <a:rPr lang="en-US" dirty="0" smtClean="0"/>
              <a:t>Current CEO, FACT Services, management consulting practice in Concord, MA</a:t>
            </a:r>
          </a:p>
          <a:p>
            <a:pPr lvl="1"/>
            <a:r>
              <a:rPr lang="en-US" dirty="0" smtClean="0"/>
              <a:t>Former CFO, Director FP&amp;A, Controller with Brooks Automation, Digital Equipment, Schlumberger, WR Grace, Martin Marietta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3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Jaguar Mining, Inc. (Circa 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073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Typical Startup with atypical operating challenges</a:t>
            </a:r>
          </a:p>
          <a:p>
            <a:pPr lvl="1"/>
            <a:r>
              <a:rPr lang="en-US" dirty="0" smtClean="0"/>
              <a:t>Gold mining </a:t>
            </a:r>
            <a:r>
              <a:rPr lang="en-US" dirty="0"/>
              <a:t>company </a:t>
            </a:r>
            <a:r>
              <a:rPr lang="en-US" dirty="0" smtClean="0"/>
              <a:t>listed </a:t>
            </a:r>
            <a:r>
              <a:rPr lang="en-US" dirty="0"/>
              <a:t>on the TSX in </a:t>
            </a:r>
            <a:r>
              <a:rPr lang="en-US" dirty="0" smtClean="0"/>
              <a:t>2003</a:t>
            </a:r>
          </a:p>
          <a:p>
            <a:pPr lvl="1"/>
            <a:r>
              <a:rPr lang="en-US" dirty="0" smtClean="0"/>
              <a:t>Couple </a:t>
            </a:r>
            <a:r>
              <a:rPr lang="en-US" dirty="0"/>
              <a:t>of million </a:t>
            </a:r>
            <a:r>
              <a:rPr lang="en-US" dirty="0" smtClean="0"/>
              <a:t>dollars </a:t>
            </a:r>
            <a:r>
              <a:rPr lang="en-US" dirty="0"/>
              <a:t>from </a:t>
            </a:r>
            <a:r>
              <a:rPr lang="en-US" dirty="0" smtClean="0"/>
              <a:t>A round </a:t>
            </a:r>
            <a:r>
              <a:rPr lang="en-US" dirty="0"/>
              <a:t>of financing 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bills to pay than </a:t>
            </a:r>
            <a:r>
              <a:rPr lang="en-US" dirty="0" smtClean="0"/>
              <a:t>cash</a:t>
            </a:r>
          </a:p>
          <a:p>
            <a:pPr lvl="1"/>
            <a:r>
              <a:rPr lang="en-US" dirty="0" smtClean="0"/>
              <a:t>Few small </a:t>
            </a:r>
            <a:r>
              <a:rPr lang="en-US" dirty="0"/>
              <a:t>properties, all in Brazil, with marginally viable gold </a:t>
            </a:r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/>
              <a:t>G</a:t>
            </a:r>
            <a:r>
              <a:rPr lang="en-US" dirty="0" smtClean="0"/>
              <a:t>old </a:t>
            </a:r>
            <a:r>
              <a:rPr lang="en-US" dirty="0"/>
              <a:t>price </a:t>
            </a:r>
            <a:r>
              <a:rPr lang="en-US" dirty="0" smtClean="0"/>
              <a:t>of $</a:t>
            </a:r>
            <a:r>
              <a:rPr lang="en-US" dirty="0"/>
              <a:t>400/oz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6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Jaguar Mining (Circa 2004)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073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New CFO (Nov. 2004)</a:t>
            </a:r>
          </a:p>
          <a:p>
            <a:r>
              <a:rPr lang="en-US" dirty="0" smtClean="0"/>
              <a:t>First gold production of about 4,000 oz. was happening that month</a:t>
            </a:r>
          </a:p>
          <a:p>
            <a:r>
              <a:rPr lang="en-US" dirty="0" smtClean="0"/>
              <a:t>Corporate office accounting </a:t>
            </a:r>
            <a:r>
              <a:rPr lang="en-US" dirty="0"/>
              <a:t>on </a:t>
            </a:r>
            <a:r>
              <a:rPr lang="en-US" dirty="0" err="1" smtClean="0"/>
              <a:t>Quickbooks</a:t>
            </a:r>
            <a:endParaRPr lang="en-US" dirty="0" smtClean="0"/>
          </a:p>
          <a:p>
            <a:r>
              <a:rPr lang="en-US" dirty="0" smtClean="0"/>
              <a:t>Brazilian </a:t>
            </a:r>
            <a:r>
              <a:rPr lang="en-US" dirty="0"/>
              <a:t>operating subsidiary </a:t>
            </a:r>
            <a:r>
              <a:rPr lang="en-US" dirty="0" smtClean="0"/>
              <a:t>accounting on </a:t>
            </a:r>
            <a:r>
              <a:rPr lang="en-US" dirty="0"/>
              <a:t>a system called “RM” which was a low end Brazilian ERP system only available in Portuguese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5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Jaguar Mining  (Circa 2004 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/>
              <a:t>KPMG Toronto (and KPMG Belo Horizonte) were the auditors and a Toronto-based regional accounting firm performed the consolidation and supervised the accounting for both the U.S. HQ and the Brazilian operations to make sure Jaguar complied with Canadian GAAP..</a:t>
            </a:r>
          </a:p>
          <a:p>
            <a:pPr lvl="1"/>
            <a:r>
              <a:rPr lang="en-US" dirty="0"/>
              <a:t>There was very limited accounting staff and no IT support.</a:t>
            </a:r>
          </a:p>
          <a:p>
            <a:pPr lvl="1"/>
            <a:r>
              <a:rPr lang="en-US" dirty="0"/>
              <a:t>The CEO was home grown entrepreneur with an engineering background and exceptional marketing savvy.  </a:t>
            </a:r>
          </a:p>
          <a:p>
            <a:pPr lvl="1"/>
            <a:r>
              <a:rPr lang="en-US" dirty="0"/>
              <a:t>The only in house accounting knowledge resided in the Controller in Brazil who was an ex-PW senior accountant.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9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CEO Needs a “Corporate Model”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88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Report </a:t>
            </a:r>
            <a:r>
              <a:rPr lang="en-US" dirty="0"/>
              <a:t>historical financial performance and future projections </a:t>
            </a:r>
            <a:r>
              <a:rPr lang="en-US" dirty="0" smtClean="0"/>
              <a:t>including</a:t>
            </a:r>
          </a:p>
          <a:p>
            <a:pPr lvl="1"/>
            <a:r>
              <a:rPr lang="en-US" dirty="0" smtClean="0"/>
              <a:t>Operating metrics including tons </a:t>
            </a:r>
            <a:r>
              <a:rPr lang="en-US" dirty="0"/>
              <a:t>mined, ore grades, dilution and a detailed breakdown </a:t>
            </a:r>
            <a:r>
              <a:rPr lang="en-US" dirty="0" smtClean="0"/>
              <a:t>of operating costs</a:t>
            </a:r>
          </a:p>
          <a:p>
            <a:pPr lvl="1"/>
            <a:r>
              <a:rPr lang="en-US" dirty="0" smtClean="0"/>
              <a:t>Consolidated </a:t>
            </a:r>
            <a:r>
              <a:rPr lang="en-US" dirty="0"/>
              <a:t>financial statements as reported to the TSX (actuals) and to the </a:t>
            </a:r>
            <a:r>
              <a:rPr lang="en-US" dirty="0" smtClean="0"/>
              <a:t>BOD (</a:t>
            </a:r>
            <a:r>
              <a:rPr lang="en-US" dirty="0"/>
              <a:t>forecasts and projections).  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ime </a:t>
            </a:r>
            <a:r>
              <a:rPr lang="en-US" dirty="0"/>
              <a:t>frame for completing this “system</a:t>
            </a:r>
            <a:r>
              <a:rPr lang="en-US" dirty="0" smtClean="0"/>
              <a:t>”: two weeks (not unreasonable)</a:t>
            </a:r>
          </a:p>
          <a:p>
            <a:pPr lvl="1"/>
            <a:r>
              <a:rPr lang="en-US" dirty="0" smtClean="0"/>
              <a:t>Also be able to change any variable (price, tons etc.) </a:t>
            </a:r>
            <a:r>
              <a:rPr lang="en-US" dirty="0"/>
              <a:t>and see the impacts on the bottom to top results for a rolling 5 years (1 actual + 5 projected).  </a:t>
            </a:r>
            <a:endParaRPr lang="en-US" dirty="0" smtClean="0"/>
          </a:p>
          <a:p>
            <a:pPr lvl="1"/>
            <a:r>
              <a:rPr lang="en-US" dirty="0" smtClean="0"/>
              <a:t>The answer: Microsoft Excel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902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Model Challenges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Implementation time and cost</a:t>
            </a:r>
            <a:endParaRPr lang="en-US" dirty="0"/>
          </a:p>
          <a:p>
            <a:r>
              <a:rPr lang="en-US" dirty="0" smtClean="0"/>
              <a:t>Language and distance </a:t>
            </a:r>
          </a:p>
          <a:p>
            <a:pPr lvl="1"/>
            <a:r>
              <a:rPr lang="en-US" dirty="0" smtClean="0"/>
              <a:t>operating subsidiary </a:t>
            </a:r>
            <a:r>
              <a:rPr lang="en-US" dirty="0"/>
              <a:t>people and systems in Brazil (Portuguese) and the HQ and Board of Director people and systems in North America (English)  </a:t>
            </a:r>
          </a:p>
          <a:p>
            <a:r>
              <a:rPr lang="en-US" dirty="0"/>
              <a:t>Getting </a:t>
            </a:r>
            <a:r>
              <a:rPr lang="en-US" dirty="0" smtClean="0"/>
              <a:t>actuals from </a:t>
            </a:r>
            <a:r>
              <a:rPr lang="en-US" dirty="0"/>
              <a:t>the RM system and inability to reconcile the information obtained to actuals</a:t>
            </a:r>
          </a:p>
          <a:p>
            <a:pPr lvl="1"/>
            <a:r>
              <a:rPr lang="en-US" dirty="0"/>
              <a:t>Inconsistency between the structure and design of the forecast / budget model used in the beginning with the structure and design of the ERP system</a:t>
            </a:r>
          </a:p>
          <a:p>
            <a:pPr lvl="1"/>
            <a:r>
              <a:rPr lang="en-US" dirty="0"/>
              <a:t>Multiple workbooks (10MB+) exchanged </a:t>
            </a:r>
            <a:r>
              <a:rPr lang="en-US" dirty="0" smtClean="0"/>
              <a:t>worldwide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0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Model Challenges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Corporate model complexity</a:t>
            </a:r>
          </a:p>
          <a:p>
            <a:pPr lvl="2"/>
            <a:r>
              <a:rPr lang="en-US" dirty="0"/>
              <a:t>Maintaining a rolling 5 year model, in a high growth environment with new mines coming online every year and new plants every two years a growing of the accounting system</a:t>
            </a:r>
          </a:p>
          <a:p>
            <a:pPr lvl="2"/>
            <a:r>
              <a:rPr lang="en-US" dirty="0"/>
              <a:t>100+ tabs to accommodate data for current and new mine/plant/</a:t>
            </a:r>
            <a:r>
              <a:rPr lang="en-US" dirty="0" err="1" smtClean="0"/>
              <a:t>hq</a:t>
            </a:r>
            <a:r>
              <a:rPr lang="en-US" dirty="0" smtClean="0"/>
              <a:t>. </a:t>
            </a:r>
            <a:r>
              <a:rPr lang="en-US" dirty="0"/>
              <a:t>locations, vertical costs, capital/development spending, multi-jurisdiction income taxes and numerous significant recoverable taxes in Brazil.</a:t>
            </a:r>
          </a:p>
          <a:p>
            <a:pPr lvl="2"/>
            <a:r>
              <a:rPr lang="en-US" dirty="0"/>
              <a:t>Brazilian GAAP/Canadian GAAP/US GAAP/IFRS reporting</a:t>
            </a:r>
          </a:p>
          <a:p>
            <a:pPr lvl="2"/>
            <a:r>
              <a:rPr lang="en-US" dirty="0"/>
              <a:t>Continuous ongoing model change demands from the CEO and Investment Banks making it extremely difficult to maintain the integrity of the model in Excel.</a:t>
            </a:r>
          </a:p>
          <a:p>
            <a:pPr lvl="2"/>
            <a:r>
              <a:rPr lang="en-US" dirty="0"/>
              <a:t>Large number of variables (gold price, exchange rates, life of mine, ore volumes, mine grades, recovery rates, dilution, cost development,  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8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the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engaged to develop original Excel model (first impression: this will take longer than 2 weeks)</a:t>
            </a:r>
          </a:p>
          <a:p>
            <a:r>
              <a:rPr lang="en-US" dirty="0" smtClean="0"/>
              <a:t>A year later, brought back in to “fix” the Excel model</a:t>
            </a:r>
          </a:p>
          <a:p>
            <a:pPr lvl="1"/>
            <a:r>
              <a:rPr lang="en-US" dirty="0" smtClean="0"/>
              <a:t>Observed reporting/development processes for a few months</a:t>
            </a:r>
          </a:p>
          <a:p>
            <a:pPr lvl="1"/>
            <a:r>
              <a:rPr lang="en-US" dirty="0" smtClean="0"/>
              <a:t>Agreed with CFO/controller to find </a:t>
            </a:r>
            <a:r>
              <a:rPr lang="en-US" dirty="0" err="1" smtClean="0"/>
              <a:t>alternatesolution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1145</Words>
  <Application>Microsoft Macintosh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Driving Operational Performance and Consolidation with Adaptive Planning</vt:lpstr>
      <vt:lpstr>Introduction</vt:lpstr>
      <vt:lpstr>Jaguar Mining, Inc. (Circa 2003)</vt:lpstr>
      <vt:lpstr>Jaguar Mining (Circa 2004)</vt:lpstr>
      <vt:lpstr>Jaguar Mining  (Circa 2004 Cont’d)</vt:lpstr>
      <vt:lpstr>CEO Needs a “Corporate Model”</vt:lpstr>
      <vt:lpstr>Corporate Model Challenges (I)</vt:lpstr>
      <vt:lpstr>Corporate Model Challenges (II)</vt:lpstr>
      <vt:lpstr>Get the FACTS!</vt:lpstr>
      <vt:lpstr>Adaptive Planning to the Rescue</vt:lpstr>
      <vt:lpstr>The Justification Challenge </vt:lpstr>
      <vt:lpstr>Two Phase Implementation (I)</vt:lpstr>
      <vt:lpstr>Two Phase Implementation (II)</vt:lpstr>
      <vt:lpstr>Continuous Development</vt:lpstr>
      <vt:lpstr>Jaguar Project Outcome</vt:lpstr>
      <vt:lpstr>10 Key Learnings</vt:lpstr>
    </vt:vector>
  </TitlesOfParts>
  <Company>Financial Analysis and Control Technology Services (FACTS)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Operational Performance and Consolidation with Adaptive Planning</dc:title>
  <dc:creator>Bob Katz</dc:creator>
  <cp:lastModifiedBy>Bob Katz</cp:lastModifiedBy>
  <cp:revision>21</cp:revision>
  <dcterms:created xsi:type="dcterms:W3CDTF">2013-08-20T20:47:51Z</dcterms:created>
  <dcterms:modified xsi:type="dcterms:W3CDTF">2013-09-27T13:06:42Z</dcterms:modified>
</cp:coreProperties>
</file>